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61" r:id="rId5"/>
    <p:sldId id="260" r:id="rId6"/>
    <p:sldId id="263" r:id="rId7"/>
    <p:sldId id="258" r:id="rId8"/>
  </p:sldIdLst>
  <p:sldSz cx="12188825" cy="6858000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Estilo claro 2 - Acent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-498" y="-84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CO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cat>
            <c:strRef>
              <c:f>Hoja1!$A$2:$A$3</c:f>
              <c:strCache>
                <c:ptCount val="2"/>
                <c:pt idx="0">
                  <c:v>Vecinos...</c:v>
                </c:pt>
                <c:pt idx="1">
                  <c:v>Vecinos Tabú</c:v>
                </c:pt>
              </c:strCache>
            </c:strRef>
          </c:cat>
          <c:val>
            <c:numRef>
              <c:f>Hoja1!$B$2:$B$3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0892792247122951"/>
          <c:y val="0.15854900896008689"/>
          <c:w val="0.36909405555074848"/>
          <c:h val="0.68290198207982622"/>
        </c:manualLayout>
      </c:layout>
      <c:overlay val="0"/>
    </c:legend>
    <c:plotVisOnly val="1"/>
    <c:dispBlanksAs val="gap"/>
    <c:showDLblsOverMax val="0"/>
  </c:chart>
  <c:spPr>
    <a:solidFill>
      <a:schemeClr val="lt1"/>
    </a:solidFill>
    <a:ln w="25400" cap="flat" cmpd="sng" algn="ctr">
      <a:solidFill>
        <a:schemeClr val="accent2"/>
      </a:solidFill>
      <a:prstDash val="solid"/>
    </a:ln>
    <a:effectLst/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s-CO"/>
    </a:p>
  </c:txPr>
  <c:externalData r:id="rId1">
    <c:autoUpdate val="0"/>
  </c:externalData>
</c:chartSpace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737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465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1780415" y="274639"/>
            <a:ext cx="3654531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1076468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529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6213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277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12589" y="1600201"/>
            <a:ext cx="720960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225341" y="1600201"/>
            <a:ext cx="720960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030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182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0373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482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5492" y="273051"/>
            <a:ext cx="681389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601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75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4DC6D-0167-3A4F-A6F0-379DDECBCE93}" type="datetimeFigureOut">
              <a:rPr lang="es-ES" smtClean="0"/>
              <a:t>25/05/2020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2BAFD-ABC1-694F-ABD7-371A508045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544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3"/>
            <a:ext cx="12190415" cy="6857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92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778"/>
            <a:ext cx="12300559" cy="6999678"/>
          </a:xfrm>
          <a:prstGeom prst="rect">
            <a:avLst/>
          </a:prstGeom>
        </p:spPr>
      </p:pic>
      <p:sp>
        <p:nvSpPr>
          <p:cNvPr id="6" name="1 Título"/>
          <p:cNvSpPr>
            <a:spLocks noGrp="1"/>
          </p:cNvSpPr>
          <p:nvPr>
            <p:ph type="title"/>
          </p:nvPr>
        </p:nvSpPr>
        <p:spPr>
          <a:xfrm>
            <a:off x="609441" y="114981"/>
            <a:ext cx="10969943" cy="1143000"/>
          </a:xfrm>
        </p:spPr>
        <p:txBody>
          <a:bodyPr/>
          <a:lstStyle/>
          <a:p>
            <a:r>
              <a:rPr lang="es-CO" b="1" dirty="0" smtClean="0"/>
              <a:t>Problema de la mochila</a:t>
            </a:r>
            <a:endParaRPr lang="es-CO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2 Marcador de contenido"/>
              <p:cNvSpPr>
                <a:spLocks noGrp="1"/>
              </p:cNvSpPr>
              <p:nvPr>
                <p:ph idx="1"/>
              </p:nvPr>
            </p:nvSpPr>
            <p:spPr>
              <a:xfrm>
                <a:off x="431801" y="1257981"/>
                <a:ext cx="5003800" cy="5193619"/>
              </a:xfrm>
            </p:spPr>
            <p:txBody>
              <a:bodyPr>
                <a:noAutofit/>
              </a:bodyPr>
              <a:lstStyle/>
              <a:p>
                <a:pPr>
                  <a:spcBef>
                    <a:spcPts val="0"/>
                  </a:spcBef>
                  <a:buFont typeface="Arial" charset="0"/>
                  <a:buChar char="•"/>
                </a:pP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Objetivo</a:t>
                </a:r>
              </a:p>
              <a:p>
                <a:pPr>
                  <a:spcBef>
                    <a:spcPts val="0"/>
                  </a:spcBef>
                  <a:buFont typeface="Arial" charset="0"/>
                  <a:buChar char="•"/>
                </a:pPr>
                <a:endParaRPr lang="es-CO" sz="2000" b="1" dirty="0" smtClean="0">
                  <a:latin typeface="Arial" pitchFamily="34" charset="0"/>
                  <a:cs typeface="Arial" pitchFamily="34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s-CO" sz="1600" b="1" dirty="0">
                    <a:latin typeface="Arial" pitchFamily="34" charset="0"/>
                    <a:cs typeface="Arial" pitchFamily="34" charset="0"/>
                  </a:rPr>
                  <a:t>	</a:t>
                </a:r>
                <a:r>
                  <a:rPr lang="es-CO" sz="1600" b="1" dirty="0" smtClean="0">
                    <a:latin typeface="Arial" pitchFamily="34" charset="0"/>
                    <a:cs typeface="Arial" pitchFamily="34" charset="0"/>
                  </a:rPr>
                  <a:t>- Maximizar:</a:t>
                </a:r>
                <a:r>
                  <a:rPr lang="es-CO" sz="2000" b="1" dirty="0">
                    <a:latin typeface="Arial" pitchFamily="34" charset="0"/>
                    <a:cs typeface="Arial" pitchFamily="34" charset="0"/>
                  </a:rPr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s-CO" sz="2400" b="1" i="1" smtClean="0">
                            <a:latin typeface="Cambria Math"/>
                            <a:cs typeface="Arial" pitchFamily="34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s-CO" sz="2400" b="1" i="1" smtClean="0">
                            <a:latin typeface="Cambria Math"/>
                            <a:cs typeface="Arial" pitchFamily="34" charset="0"/>
                          </a:rPr>
                          <m:t>𝒊</m:t>
                        </m:r>
                        <m:r>
                          <a:rPr lang="es-CO" sz="2400" b="1" i="1" smtClean="0">
                            <a:latin typeface="Cambria Math"/>
                            <a:cs typeface="Arial" pitchFamily="34" charset="0"/>
                          </a:rPr>
                          <m:t> </m:t>
                        </m:r>
                        <m:r>
                          <a:rPr lang="es-CO" sz="2400" b="1" i="1">
                            <a:latin typeface="Cambria Math"/>
                            <a:ea typeface="Cambria Math"/>
                            <a:cs typeface="Arial" pitchFamily="34" charset="0"/>
                          </a:rPr>
                          <m:t>𝝐</m:t>
                        </m:r>
                        <m:r>
                          <a:rPr lang="es-CO" sz="2400" b="1" i="1" smtClean="0">
                            <a:latin typeface="Cambria Math"/>
                            <a:ea typeface="Cambria Math"/>
                            <a:cs typeface="Arial" pitchFamily="34" charset="0"/>
                          </a:rPr>
                          <m:t> </m:t>
                        </m:r>
                        <m:r>
                          <a:rPr lang="es-CO" sz="2400" b="1" i="1" smtClean="0">
                            <a:latin typeface="Cambria Math"/>
                            <a:cs typeface="Arial" pitchFamily="34" charset="0"/>
                          </a:rPr>
                          <m:t>𝑰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s-CO" sz="2400" b="1" i="1" smtClean="0">
                                <a:latin typeface="Cambria Math"/>
                                <a:cs typeface="Arial" pitchFamily="34" charset="0"/>
                              </a:rPr>
                            </m:ctrlPr>
                          </m:sSubPr>
                          <m:e>
                            <m:r>
                              <a:rPr lang="es-CO" sz="2400" b="1" i="1" smtClean="0">
                                <a:latin typeface="Cambria Math"/>
                                <a:cs typeface="Arial" pitchFamily="34" charset="0"/>
                              </a:rPr>
                              <m:t>𝒗</m:t>
                            </m:r>
                          </m:e>
                          <m:sub>
                            <m:r>
                              <a:rPr lang="es-CO" sz="2400" b="1" i="1" smtClean="0">
                                <a:latin typeface="Cambria Math"/>
                                <a:cs typeface="Arial" pitchFamily="34" charset="0"/>
                              </a:rPr>
                              <m:t>𝒊</m:t>
                            </m:r>
                          </m:sub>
                        </m:sSub>
                        <m:sSub>
                          <m:sSubPr>
                            <m:ctrlPr>
                              <a:rPr lang="es-CO" sz="2400" b="1" i="1" smtClean="0">
                                <a:latin typeface="Cambria Math"/>
                                <a:cs typeface="Arial" pitchFamily="34" charset="0"/>
                              </a:rPr>
                            </m:ctrlPr>
                          </m:sSubPr>
                          <m:e>
                            <m:r>
                              <a:rPr lang="es-CO" sz="2400" b="1" i="1" smtClean="0">
                                <a:latin typeface="Cambria Math"/>
                                <a:cs typeface="Arial" pitchFamily="34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s-CO" sz="2400" b="1" i="1" smtClean="0">
                                <a:latin typeface="Cambria Math"/>
                                <a:cs typeface="Arial" pitchFamily="34" charset="0"/>
                              </a:rPr>
                              <m:t>𝒊</m:t>
                            </m:r>
                          </m:sub>
                        </m:sSub>
                      </m:e>
                    </m:nary>
                  </m:oMath>
                </a14:m>
                <a:endParaRPr lang="es-CO" sz="2400" b="1" dirty="0" smtClean="0">
                  <a:latin typeface="Arial" pitchFamily="34" charset="0"/>
                  <a:cs typeface="Arial" pitchFamily="34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endParaRPr lang="es-CO" sz="2000" b="1" dirty="0" smtClean="0">
                  <a:latin typeface="Arial" pitchFamily="34" charset="0"/>
                  <a:cs typeface="Arial" pitchFamily="34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s-CO" sz="2000" b="1" dirty="0">
                    <a:latin typeface="Arial" pitchFamily="34" charset="0"/>
                    <a:cs typeface="Arial" pitchFamily="34" charset="0"/>
                  </a:rPr>
                  <a:t>	</a:t>
                </a:r>
                <a:r>
                  <a:rPr lang="es-CO" sz="1600" b="1" dirty="0" smtClean="0">
                    <a:latin typeface="Arial" pitchFamily="34" charset="0"/>
                    <a:cs typeface="Arial" pitchFamily="34" charset="0"/>
                  </a:rPr>
                  <a:t>- Sujeto a: 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s-CO" sz="2400" b="1" i="1">
                            <a:latin typeface="Cambria Math"/>
                            <a:cs typeface="Arial" pitchFamily="34" charset="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s-CO" sz="2400" b="1" i="1">
                            <a:latin typeface="Cambria Math"/>
                            <a:cs typeface="Arial" pitchFamily="34" charset="0"/>
                          </a:rPr>
                          <m:t>𝒊</m:t>
                        </m:r>
                        <m:r>
                          <a:rPr lang="es-CO" sz="2400" b="1" i="1">
                            <a:latin typeface="Cambria Math"/>
                            <a:cs typeface="Arial" pitchFamily="34" charset="0"/>
                          </a:rPr>
                          <m:t> </m:t>
                        </m:r>
                        <m:r>
                          <a:rPr lang="es-CO" sz="2400" b="1" i="1">
                            <a:latin typeface="Cambria Math"/>
                            <a:ea typeface="Cambria Math"/>
                            <a:cs typeface="Arial" pitchFamily="34" charset="0"/>
                          </a:rPr>
                          <m:t>𝝐</m:t>
                        </m:r>
                        <m:r>
                          <a:rPr lang="es-CO" sz="2400" b="1" i="1">
                            <a:latin typeface="Cambria Math"/>
                            <a:ea typeface="Cambria Math"/>
                            <a:cs typeface="Arial" pitchFamily="34" charset="0"/>
                          </a:rPr>
                          <m:t> </m:t>
                        </m:r>
                        <m:r>
                          <a:rPr lang="es-CO" sz="2400" b="1" i="1">
                            <a:latin typeface="Cambria Math"/>
                            <a:cs typeface="Arial" pitchFamily="34" charset="0"/>
                          </a:rPr>
                          <m:t>𝑰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s-CO" sz="2400" b="1" i="1">
                                <a:latin typeface="Cambria Math"/>
                                <a:cs typeface="Arial" pitchFamily="34" charset="0"/>
                              </a:rPr>
                            </m:ctrlPr>
                          </m:sSubPr>
                          <m:e>
                            <m:r>
                              <a:rPr lang="es-CO" sz="2400" b="1" i="1" smtClean="0">
                                <a:latin typeface="Cambria Math"/>
                                <a:cs typeface="Arial" pitchFamily="34" charset="0"/>
                              </a:rPr>
                              <m:t>𝒘</m:t>
                            </m:r>
                          </m:e>
                          <m:sub>
                            <m:r>
                              <a:rPr lang="es-CO" sz="2400" b="1" i="1">
                                <a:latin typeface="Cambria Math"/>
                                <a:cs typeface="Arial" pitchFamily="34" charset="0"/>
                              </a:rPr>
                              <m:t>𝒊</m:t>
                            </m:r>
                          </m:sub>
                        </m:sSub>
                        <m:sSub>
                          <m:sSubPr>
                            <m:ctrlPr>
                              <a:rPr lang="es-CO" sz="2400" b="1" i="1">
                                <a:latin typeface="Cambria Math"/>
                                <a:cs typeface="Arial" pitchFamily="34" charset="0"/>
                              </a:rPr>
                            </m:ctrlPr>
                          </m:sSubPr>
                          <m:e>
                            <m:r>
                              <a:rPr lang="es-CO" sz="2400" b="1" i="1">
                                <a:latin typeface="Cambria Math"/>
                                <a:cs typeface="Arial" pitchFamily="34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s-CO" sz="2400" b="1" i="1">
                                <a:latin typeface="Cambria Math"/>
                                <a:cs typeface="Arial" pitchFamily="34" charset="0"/>
                              </a:rPr>
                              <m:t>𝒊</m:t>
                            </m:r>
                          </m:sub>
                        </m:sSub>
                        <m:r>
                          <a:rPr lang="es-CO" sz="2400" b="1" i="1" smtClean="0">
                            <a:latin typeface="Cambria Math"/>
                            <a:ea typeface="Cambria Math"/>
                            <a:cs typeface="Arial" pitchFamily="34" charset="0"/>
                          </a:rPr>
                          <m:t>≤</m:t>
                        </m:r>
                        <m:r>
                          <a:rPr lang="es-CO" sz="2400" b="1" i="1" smtClean="0">
                            <a:latin typeface="Cambria Math"/>
                            <a:ea typeface="Cambria Math"/>
                            <a:cs typeface="Arial" pitchFamily="34" charset="0"/>
                          </a:rPr>
                          <m:t>𝒌</m:t>
                        </m:r>
                      </m:e>
                    </m:nary>
                  </m:oMath>
                </a14:m>
                <a:endParaRPr lang="es-CO" sz="2400" b="1" dirty="0" smtClean="0">
                  <a:latin typeface="Arial" pitchFamily="34" charset="0"/>
                  <a:cs typeface="Arial" pitchFamily="34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endParaRPr lang="es-CO" sz="2400" b="1" dirty="0">
                  <a:latin typeface="Arial" pitchFamily="34" charset="0"/>
                  <a:cs typeface="Arial" pitchFamily="34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s-CO" sz="2400" b="1" dirty="0" smtClean="0">
                    <a:latin typeface="Arial" pitchFamily="34" charset="0"/>
                    <a:cs typeface="Arial" pitchFamily="34" charset="0"/>
                  </a:rPr>
                  <a:t>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400" b="1" i="1" smtClean="0">
                            <a:latin typeface="Cambria Math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s-CO" sz="2400" b="1" i="1" smtClean="0">
                            <a:latin typeface="Cambria Math"/>
                            <a:cs typeface="Arial" pitchFamily="34" charset="0"/>
                          </a:rPr>
                          <m:t>𝒙</m:t>
                        </m:r>
                      </m:e>
                      <m:sub>
                        <m:r>
                          <a:rPr lang="es-CO" sz="2400" b="1" i="1" smtClean="0">
                            <a:latin typeface="Cambria Math"/>
                            <a:cs typeface="Arial" pitchFamily="34" charset="0"/>
                          </a:rPr>
                          <m:t>𝒊</m:t>
                        </m:r>
                      </m:sub>
                    </m:sSub>
                    <m:r>
                      <a:rPr lang="es-CO" sz="2400" b="1" i="1" smtClean="0">
                        <a:latin typeface="Cambria Math"/>
                        <a:ea typeface="Cambria Math"/>
                        <a:cs typeface="Arial" pitchFamily="34" charset="0"/>
                      </a:rPr>
                      <m:t>∈</m:t>
                    </m:r>
                    <m:r>
                      <a:rPr lang="es-CO" sz="2400" b="1" i="1" smtClean="0">
                        <a:latin typeface="Cambria Math"/>
                        <a:ea typeface="Cambria Math"/>
                        <a:cs typeface="Arial" pitchFamily="34" charset="0"/>
                      </a:rPr>
                      <m:t>𝟎</m:t>
                    </m:r>
                    <m:r>
                      <a:rPr lang="es-CO" sz="2400" b="1" i="1" smtClean="0">
                        <a:latin typeface="Cambria Math"/>
                        <a:ea typeface="Cambria Math"/>
                        <a:cs typeface="Arial" pitchFamily="34" charset="0"/>
                      </a:rPr>
                      <m:t>,</m:t>
                    </m:r>
                    <m:r>
                      <a:rPr lang="es-CO" sz="2400" b="1" i="1" smtClean="0">
                        <a:latin typeface="Cambria Math"/>
                        <a:ea typeface="Cambria Math"/>
                        <a:cs typeface="Arial" pitchFamily="34" charset="0"/>
                      </a:rPr>
                      <m:t>𝟏</m:t>
                    </m:r>
                    <m:r>
                      <a:rPr lang="es-CO" sz="2400" b="1" i="1" smtClean="0">
                        <a:latin typeface="Cambria Math"/>
                        <a:ea typeface="Cambria Math"/>
                        <a:cs typeface="Arial" pitchFamily="34" charset="0"/>
                      </a:rPr>
                      <m:t>  (</m:t>
                    </m:r>
                    <m:r>
                      <a:rPr lang="es-CO" sz="2400" b="1" i="1" smtClean="0">
                        <a:latin typeface="Cambria Math"/>
                        <a:ea typeface="Cambria Math"/>
                        <a:cs typeface="Arial" pitchFamily="34" charset="0"/>
                      </a:rPr>
                      <m:t>𝒊</m:t>
                    </m:r>
                    <m:r>
                      <a:rPr lang="es-CO" sz="2400" b="1" i="1" smtClean="0">
                        <a:latin typeface="Cambria Math"/>
                        <a:ea typeface="Cambria Math"/>
                        <a:cs typeface="Arial" pitchFamily="34" charset="0"/>
                      </a:rPr>
                      <m:t> ∈</m:t>
                    </m:r>
                    <m:r>
                      <a:rPr lang="es-CO" sz="2400" b="1" i="1" smtClean="0">
                        <a:latin typeface="Cambria Math"/>
                        <a:ea typeface="Cambria Math"/>
                        <a:cs typeface="Arial" pitchFamily="34" charset="0"/>
                      </a:rPr>
                      <m:t>𝑰</m:t>
                    </m:r>
                    <m:r>
                      <a:rPr lang="es-CO" sz="2400" b="1" i="1" smtClean="0">
                        <a:latin typeface="Cambria Math"/>
                        <a:ea typeface="Cambria Math"/>
                        <a:cs typeface="Arial" pitchFamily="34" charset="0"/>
                      </a:rPr>
                      <m:t>) </m:t>
                    </m:r>
                  </m:oMath>
                </a14:m>
                <a:endParaRPr lang="es-CO" sz="2000" b="1" dirty="0" smtClean="0">
                  <a:latin typeface="Arial" pitchFamily="34" charset="0"/>
                  <a:cs typeface="Arial" pitchFamily="34" charset="0"/>
                </a:endParaRPr>
              </a:p>
              <a:p>
                <a:pPr marL="0" indent="0">
                  <a:spcBef>
                    <a:spcPts val="0"/>
                  </a:spcBef>
                  <a:buNone/>
                </a:pPr>
                <a:endParaRPr lang="es-CO" sz="2000" b="1" dirty="0" smtClean="0">
                  <a:latin typeface="Arial" pitchFamily="34" charset="0"/>
                  <a:cs typeface="Arial" pitchFamily="34" charset="0"/>
                </a:endParaRPr>
              </a:p>
              <a:p>
                <a:pPr>
                  <a:spcBef>
                    <a:spcPts val="0"/>
                  </a:spcBef>
                  <a:buFont typeface="Arial" charset="0"/>
                  <a:buChar char="•"/>
                </a:pP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Donde: 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s-CO" sz="2000" b="1" dirty="0">
                    <a:latin typeface="Arial" pitchFamily="34" charset="0"/>
                    <a:cs typeface="Arial" pitchFamily="34" charset="0"/>
                  </a:rPr>
                  <a:t>	</a:t>
                </a: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  <m:t>𝒗</m:t>
                        </m:r>
                      </m:e>
                      <m:sub>
                        <m: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  <m:t>𝒊</m:t>
                        </m:r>
                      </m:sub>
                    </m:sSub>
                    <m:r>
                      <a:rPr lang="es-CO" sz="2000" b="1" i="0" smtClean="0">
                        <a:latin typeface="Cambria Math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</a:t>
                </a:r>
                <a:r>
                  <a:rPr lang="es-CO" sz="1400" dirty="0" smtClean="0">
                    <a:latin typeface="Arial" pitchFamily="34" charset="0"/>
                    <a:cs typeface="Arial" pitchFamily="34" charset="0"/>
                  </a:rPr>
                  <a:t>es el valor de cada objeto.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000" b="1" i="1">
                            <a:latin typeface="Cambria Math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  <m:t>𝒙</m:t>
                        </m:r>
                      </m:e>
                      <m:sub>
                        <m:r>
                          <a:rPr lang="es-CO" sz="2000" b="1" i="1">
                            <a:latin typeface="Cambria Math"/>
                            <a:cs typeface="Arial" pitchFamily="34" charset="0"/>
                          </a:rPr>
                          <m:t>𝒊</m:t>
                        </m:r>
                      </m:sub>
                    </m:sSub>
                    <m:r>
                      <a:rPr lang="es-CO" sz="2000" b="1" i="1" smtClean="0">
                        <a:latin typeface="Cambria Math"/>
                        <a:cs typeface="Arial" pitchFamily="34" charset="0"/>
                      </a:rPr>
                      <m:t> </m:t>
                    </m:r>
                  </m:oMath>
                </a14:m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s-CO" sz="1400" dirty="0" smtClean="0">
                    <a:latin typeface="Arial" pitchFamily="34" charset="0"/>
                    <a:cs typeface="Arial" pitchFamily="34" charset="0"/>
                  </a:rPr>
                  <a:t>indica si el objeto es colocado en la mochila.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000" b="1" i="1">
                            <a:latin typeface="Cambria Math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  <m:t>𝒘</m:t>
                        </m:r>
                      </m:e>
                      <m:sub>
                        <m:r>
                          <a:rPr lang="es-CO" sz="2000" b="1" i="1">
                            <a:latin typeface="Cambria Math"/>
                            <a:cs typeface="Arial" pitchFamily="34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s-CO" sz="1400" dirty="0" smtClean="0">
                    <a:latin typeface="Arial" pitchFamily="34" charset="0"/>
                    <a:cs typeface="Arial" pitchFamily="34" charset="0"/>
                  </a:rPr>
                  <a:t>es el peso de cada objeto.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- </a:t>
                </a:r>
                <a14:m>
                  <m:oMath xmlns:m="http://schemas.openxmlformats.org/officeDocument/2006/math">
                    <m:r>
                      <a:rPr lang="es-CO" sz="2000" b="1" i="1" smtClean="0">
                        <a:latin typeface="Cambria Math"/>
                        <a:cs typeface="Arial" pitchFamily="34" charset="0"/>
                      </a:rPr>
                      <m:t>𝑰</m:t>
                    </m:r>
                  </m:oMath>
                </a14:m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s-CO" sz="1400" dirty="0" smtClean="0">
                    <a:latin typeface="Arial" pitchFamily="34" charset="0"/>
                    <a:cs typeface="Arial" pitchFamily="34" charset="0"/>
                  </a:rPr>
                  <a:t>es el número de objetos.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- </a:t>
                </a:r>
                <a14:m>
                  <m:oMath xmlns:m="http://schemas.openxmlformats.org/officeDocument/2006/math">
                    <m:r>
                      <a:rPr lang="es-CO" sz="2000" b="1" i="1" smtClean="0">
                        <a:latin typeface="Cambria Math"/>
                        <a:cs typeface="Arial" pitchFamily="34" charset="0"/>
                      </a:rPr>
                      <m:t>𝒌</m:t>
                    </m:r>
                  </m:oMath>
                </a14:m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 </a:t>
                </a:r>
                <a:r>
                  <a:rPr lang="es-CO" sz="1400" dirty="0" smtClean="0">
                    <a:latin typeface="Arial" pitchFamily="34" charset="0"/>
                    <a:cs typeface="Arial" pitchFamily="34" charset="0"/>
                  </a:rPr>
                  <a:t>es la capacidad de la mochila.</a:t>
                </a:r>
              </a:p>
              <a:p>
                <a:pPr marL="0" indent="0">
                  <a:spcBef>
                    <a:spcPts val="0"/>
                  </a:spcBef>
                  <a:buNone/>
                </a:pPr>
                <a:endParaRPr lang="es-CO" sz="2000" b="1" dirty="0" smtClean="0">
                  <a:latin typeface="Arial" pitchFamily="34" charset="0"/>
                  <a:cs typeface="Arial" pitchFamily="34" charset="0"/>
                </a:endParaRPr>
              </a:p>
              <a:p>
                <a:pPr marL="400050" lvl="1" indent="0">
                  <a:spcBef>
                    <a:spcPts val="0"/>
                  </a:spcBef>
                  <a:buNone/>
                </a:pPr>
                <a:r>
                  <a:rPr lang="es-CO" sz="2000" b="1" dirty="0">
                    <a:latin typeface="Arial" pitchFamily="34" charset="0"/>
                    <a:cs typeface="Arial" pitchFamily="34" charset="0"/>
                  </a:rPr>
                  <a:t>	</a:t>
                </a: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</a:t>
                </a:r>
              </a:p>
            </p:txBody>
          </p:sp>
        </mc:Choice>
        <mc:Fallback xmlns="">
          <p:sp>
            <p:nvSpPr>
              <p:cNvPr id="7" name="2 Marcador de contenido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31801" y="1257981"/>
                <a:ext cx="5003800" cy="5193619"/>
              </a:xfrm>
              <a:blipFill rotWithShape="1">
                <a:blip r:embed="rId3"/>
                <a:stretch>
                  <a:fillRect l="-1096" t="-469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2 Marcador de contenido"/>
          <p:cNvSpPr txBox="1">
            <a:spLocks/>
          </p:cNvSpPr>
          <p:nvPr/>
        </p:nvSpPr>
        <p:spPr>
          <a:xfrm>
            <a:off x="5664201" y="1257981"/>
            <a:ext cx="5613400" cy="51936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lvl="1" indent="0">
              <a:spcBef>
                <a:spcPts val="0"/>
              </a:spcBef>
              <a:buFont typeface="Arial"/>
              <a:buNone/>
            </a:pPr>
            <a:endParaRPr lang="es-CO" sz="1400" dirty="0" smtClean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3" name="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6632328"/>
              </p:ext>
            </p:extLst>
          </p:nvPr>
        </p:nvGraphicFramePr>
        <p:xfrm>
          <a:off x="8886825" y="2744914"/>
          <a:ext cx="3086100" cy="36576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617220"/>
                <a:gridCol w="617220"/>
                <a:gridCol w="617220"/>
                <a:gridCol w="617220"/>
                <a:gridCol w="617220"/>
              </a:tblGrid>
              <a:tr h="0">
                <a:tc>
                  <a:txBody>
                    <a:bodyPr/>
                    <a:lstStyle/>
                    <a:p>
                      <a:r>
                        <a:rPr lang="es-CO" dirty="0" smtClean="0"/>
                        <a:t>0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1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1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1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1</a:t>
                      </a:r>
                      <a:endParaRPr lang="es-CO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101" y="2247043"/>
            <a:ext cx="3299109" cy="2857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2 Marcador de contenido"/>
              <p:cNvSpPr txBox="1">
                <a:spLocks/>
              </p:cNvSpPr>
              <p:nvPr/>
            </p:nvSpPr>
            <p:spPr>
              <a:xfrm>
                <a:off x="8597900" y="3945240"/>
                <a:ext cx="2448084" cy="7239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buFont typeface="Arial"/>
                  <a:buNone/>
                </a:pP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 </a:t>
                </a:r>
                <a14:m>
                  <m:oMath xmlns:m="http://schemas.openxmlformats.org/officeDocument/2006/math">
                    <m:r>
                      <a:rPr lang="es-CO" sz="2000" b="1" i="1" smtClean="0">
                        <a:latin typeface="Cambria Math"/>
                        <a:cs typeface="Arial" pitchFamily="34" charset="0"/>
                      </a:rPr>
                      <m:t>𝑰</m:t>
                    </m:r>
                  </m:oMath>
                </a14:m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 = 5</a:t>
                </a:r>
                <a:endParaRPr lang="es-CO" sz="1400" dirty="0" smtClean="0">
                  <a:latin typeface="Arial" pitchFamily="34" charset="0"/>
                  <a:cs typeface="Arial" pitchFamily="34" charset="0"/>
                </a:endParaRPr>
              </a:p>
              <a:p>
                <a:pPr marL="0" indent="0">
                  <a:spcBef>
                    <a:spcPts val="0"/>
                  </a:spcBef>
                  <a:buFont typeface="Arial"/>
                  <a:buNone/>
                </a:pP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 </a:t>
                </a:r>
                <a14:m>
                  <m:oMath xmlns:m="http://schemas.openxmlformats.org/officeDocument/2006/math">
                    <m:r>
                      <a:rPr lang="es-CO" sz="2000" b="1" i="1" smtClean="0">
                        <a:latin typeface="Cambria Math"/>
                        <a:cs typeface="Arial" pitchFamily="34" charset="0"/>
                      </a:rPr>
                      <m:t>𝒌</m:t>
                    </m:r>
                    <m:r>
                      <a:rPr lang="es-CO" sz="2000" b="1" i="0" smtClean="0">
                        <a:latin typeface="Cambria Math"/>
                        <a:cs typeface="Arial" pitchFamily="34" charset="0"/>
                      </a:rPr>
                      <m:t>=</m:t>
                    </m:r>
                    <m:r>
                      <a:rPr lang="es-CO" sz="2000" b="1" i="0" smtClean="0">
                        <a:latin typeface="Cambria Math"/>
                        <a:cs typeface="Arial" pitchFamily="34" charset="0"/>
                      </a:rPr>
                      <m:t>𝟏𝟓</m:t>
                    </m:r>
                    <m:r>
                      <a:rPr lang="es-CO" sz="2000" b="1" i="0" smtClean="0">
                        <a:latin typeface="Cambria Math"/>
                        <a:cs typeface="Arial" pitchFamily="34" charset="0"/>
                      </a:rPr>
                      <m:t> </m:t>
                    </m:r>
                    <m:r>
                      <a:rPr lang="es-CO" sz="2000" b="1" i="0" smtClean="0">
                        <a:latin typeface="Cambria Math"/>
                        <a:cs typeface="Arial" pitchFamily="34" charset="0"/>
                      </a:rPr>
                      <m:t>𝐤𝐠</m:t>
                    </m:r>
                  </m:oMath>
                </a14:m>
                <a:endParaRPr lang="es-CO" sz="1400" dirty="0" smtClean="0">
                  <a:latin typeface="Arial" pitchFamily="34" charset="0"/>
                  <a:cs typeface="Arial" pitchFamily="34" charset="0"/>
                </a:endParaRPr>
              </a:p>
              <a:p>
                <a:pPr marL="0" indent="0">
                  <a:spcBef>
                    <a:spcPts val="0"/>
                  </a:spcBef>
                  <a:buFont typeface="Arial"/>
                  <a:buNone/>
                </a:pPr>
                <a:endParaRPr lang="es-CO" sz="2000" b="1" dirty="0" smtClean="0">
                  <a:latin typeface="Arial" pitchFamily="34" charset="0"/>
                  <a:cs typeface="Arial" pitchFamily="34" charset="0"/>
                </a:endParaRPr>
              </a:p>
              <a:p>
                <a:pPr marL="400050" lvl="1" indent="0">
                  <a:spcBef>
                    <a:spcPts val="0"/>
                  </a:spcBef>
                  <a:buFont typeface="Arial"/>
                  <a:buNone/>
                </a:pPr>
                <a:r>
                  <a:rPr lang="es-CO" sz="2000" b="1" dirty="0">
                    <a:latin typeface="Arial" pitchFamily="34" charset="0"/>
                    <a:cs typeface="Arial" pitchFamily="34" charset="0"/>
                  </a:rPr>
                  <a:t>	</a:t>
                </a: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</a:t>
                </a:r>
              </a:p>
            </p:txBody>
          </p:sp>
        </mc:Choice>
        <mc:Fallback xmlns="">
          <p:sp>
            <p:nvSpPr>
              <p:cNvPr id="10" name="2 Marcador de contenido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7900" y="3945240"/>
                <a:ext cx="2448084" cy="723900"/>
              </a:xfrm>
              <a:prstGeom prst="rect">
                <a:avLst/>
              </a:prstGeom>
              <a:blipFill rotWithShape="1">
                <a:blip r:embed="rId5"/>
                <a:stretch>
                  <a:fillRect t="-3361" b="-6723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2 Marcador de contenido"/>
              <p:cNvSpPr txBox="1">
                <a:spLocks/>
              </p:cNvSpPr>
              <p:nvPr/>
            </p:nvSpPr>
            <p:spPr>
              <a:xfrm>
                <a:off x="8886825" y="2285143"/>
                <a:ext cx="3086100" cy="306514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spcBef>
                    <a:spcPts val="0"/>
                  </a:spcBef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s-CO" sz="2000" b="1" i="1">
                            <a:latin typeface="Cambria Math"/>
                            <a:cs typeface="Arial" pitchFamily="34" charset="0"/>
                          </a:rPr>
                          <m:t>𝒙</m:t>
                        </m:r>
                      </m:e>
                      <m:sub>
                        <m: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 </a:t>
                </a:r>
                <a:r>
                  <a:rPr lang="es-CO" sz="2000" b="1" dirty="0" smtClean="0"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000" b="1" i="1">
                            <a:latin typeface="Cambria Math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s-CO" sz="2000" b="1" i="1">
                            <a:latin typeface="Cambria Math"/>
                            <a:cs typeface="Arial" pitchFamily="34" charset="0"/>
                          </a:rPr>
                          <m:t>𝒙</m:t>
                        </m:r>
                      </m:e>
                      <m:sub>
                        <m: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  <m:t>𝟐</m:t>
                        </m:r>
                      </m:sub>
                    </m:sSub>
                  </m:oMath>
                </a14:m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   </a:t>
                </a:r>
                <a:r>
                  <a:rPr lang="es-CO" sz="2000" b="1" dirty="0" smtClean="0"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000" b="1" i="1">
                            <a:latin typeface="Cambria Math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s-CO" sz="2000" b="1" i="1">
                            <a:latin typeface="Cambria Math"/>
                            <a:cs typeface="Arial" pitchFamily="34" charset="0"/>
                          </a:rPr>
                          <m:t>𝒙</m:t>
                        </m:r>
                      </m:e>
                      <m:sub>
                        <m: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  <m:t>𝟑</m:t>
                        </m:r>
                      </m:sub>
                    </m:sSub>
                  </m:oMath>
                </a14:m>
                <a:r>
                  <a:rPr lang="es-CO" sz="2000" b="1" dirty="0" smtClean="0">
                    <a:cs typeface="Arial" pitchFamily="34" charset="0"/>
                  </a:rPr>
                  <a:t>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000" b="1" i="1">
                            <a:latin typeface="Cambria Math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s-CO" sz="2000" b="1" i="1">
                            <a:latin typeface="Cambria Math"/>
                            <a:cs typeface="Arial" pitchFamily="34" charset="0"/>
                          </a:rPr>
                          <m:t>𝒙</m:t>
                        </m:r>
                      </m:e>
                      <m:sub>
                        <m: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  <m:t>𝟒</m:t>
                        </m:r>
                      </m:sub>
                    </m:sSub>
                  </m:oMath>
                </a14:m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 </a:t>
                </a:r>
                <a:r>
                  <a:rPr lang="es-CO" sz="2000" b="1" dirty="0" smtClean="0">
                    <a:cs typeface="Arial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CO" sz="2000" b="1" i="1">
                            <a:latin typeface="Cambria Math"/>
                            <a:cs typeface="Arial" pitchFamily="34" charset="0"/>
                          </a:rPr>
                        </m:ctrlPr>
                      </m:sSubPr>
                      <m:e>
                        <m:r>
                          <a:rPr lang="es-CO" sz="2000" b="1" i="1">
                            <a:latin typeface="Cambria Math"/>
                            <a:cs typeface="Arial" pitchFamily="34" charset="0"/>
                          </a:rPr>
                          <m:t>𝒙</m:t>
                        </m:r>
                      </m:e>
                      <m:sub>
                        <m:r>
                          <a:rPr lang="es-CO" sz="2000" b="1" i="1" smtClean="0">
                            <a:latin typeface="Cambria Math"/>
                            <a:cs typeface="Arial" pitchFamily="34" charset="0"/>
                          </a:rPr>
                          <m:t>𝟓</m:t>
                        </m:r>
                      </m:sub>
                    </m:sSub>
                  </m:oMath>
                </a14:m>
                <a:r>
                  <a:rPr lang="es-CO" sz="2000" b="1" dirty="0">
                    <a:latin typeface="Arial" pitchFamily="34" charset="0"/>
                    <a:cs typeface="Arial" pitchFamily="34" charset="0"/>
                  </a:rPr>
                  <a:t>	</a:t>
                </a:r>
                <a:r>
                  <a:rPr lang="es-CO" sz="2000" b="1" dirty="0" smtClean="0">
                    <a:latin typeface="Arial" pitchFamily="34" charset="0"/>
                    <a:cs typeface="Arial" pitchFamily="34" charset="0"/>
                  </a:rPr>
                  <a:t>	</a:t>
                </a:r>
              </a:p>
            </p:txBody>
          </p:sp>
        </mc:Choice>
        <mc:Fallback xmlns="">
          <p:sp>
            <p:nvSpPr>
              <p:cNvPr id="12" name="2 Marcador de contenido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86825" y="2285143"/>
                <a:ext cx="3086100" cy="306514"/>
              </a:xfrm>
              <a:prstGeom prst="rect">
                <a:avLst/>
              </a:prstGeom>
              <a:blipFill rotWithShape="1">
                <a:blip r:embed="rId6"/>
                <a:stretch>
                  <a:fillRect b="-34000"/>
                </a:stretch>
              </a:blipFill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279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778"/>
            <a:ext cx="12300559" cy="6999678"/>
          </a:xfrm>
          <a:prstGeom prst="rect">
            <a:avLst/>
          </a:prstGeom>
        </p:spPr>
      </p:pic>
      <p:sp>
        <p:nvSpPr>
          <p:cNvPr id="3" name="1 Título"/>
          <p:cNvSpPr>
            <a:spLocks noGrp="1"/>
          </p:cNvSpPr>
          <p:nvPr>
            <p:ph type="title"/>
          </p:nvPr>
        </p:nvSpPr>
        <p:spPr>
          <a:xfrm>
            <a:off x="609441" y="114981"/>
            <a:ext cx="10969943" cy="1143000"/>
          </a:xfrm>
        </p:spPr>
        <p:txBody>
          <a:bodyPr/>
          <a:lstStyle/>
          <a:p>
            <a:r>
              <a:rPr lang="es-CO" b="1" dirty="0"/>
              <a:t>Búsqueda Tabú (Tabú Search)</a:t>
            </a:r>
          </a:p>
        </p:txBody>
      </p:sp>
      <p:sp>
        <p:nvSpPr>
          <p:cNvPr id="4" name="2 Marcador de contenido"/>
          <p:cNvSpPr>
            <a:spLocks noGrp="1"/>
          </p:cNvSpPr>
          <p:nvPr>
            <p:ph idx="1"/>
          </p:nvPr>
        </p:nvSpPr>
        <p:spPr>
          <a:xfrm>
            <a:off x="899726" y="1257981"/>
            <a:ext cx="6270331" cy="547664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s-CO" sz="1600" b="1" i="1" dirty="0" smtClean="0">
                <a:latin typeface="Arial" pitchFamily="34" charset="0"/>
                <a:cs typeface="Arial" pitchFamily="34" charset="0"/>
              </a:rPr>
              <a:t>Algorithm </a:t>
            </a:r>
            <a:r>
              <a:rPr lang="es-CO" sz="1600" i="1" dirty="0" smtClean="0">
                <a:latin typeface="Arial" pitchFamily="34" charset="0"/>
                <a:cs typeface="Arial" pitchFamily="34" charset="0"/>
              </a:rPr>
              <a:t>Tabu Search</a:t>
            </a:r>
          </a:p>
          <a:p>
            <a:pPr marL="0" indent="0">
              <a:spcBef>
                <a:spcPts val="0"/>
              </a:spcBef>
              <a:buNone/>
            </a:pPr>
            <a:endParaRPr lang="es-CO" sz="1400" b="1" i="1" dirty="0" smtClean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l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←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Desired maximun tabu  list length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2: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n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←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number of tweaks desired to sample the gradient</a:t>
            </a:r>
          </a:p>
          <a:p>
            <a:pPr marL="400050" lvl="1" indent="0">
              <a:spcBef>
                <a:spcPts val="0"/>
              </a:spcBef>
              <a:buNone/>
            </a:pPr>
            <a:endParaRPr lang="es-CO" sz="1400" dirty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3: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 S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←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some initial candidate solution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4: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Best ← S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5: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 L ← {} a tabu list of maximun length l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6: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Enqueue  S into L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7: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repeat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8: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if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Length(L) &gt; l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then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9: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	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Remove  oldest element  from L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10: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R ← Tweak( Copy(S) )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11: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for 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n ← 1 times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do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12: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W ← Tweak( Copy(S) )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13: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if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W ∉ L and (Quality(W)) &gt; Quality(R) or 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R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∈ L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then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14: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	R ← W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15: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if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R ∉ L and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Quality(R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) &gt; Quality(S)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then</a:t>
            </a:r>
            <a:endParaRPr lang="es-CO" sz="1400" b="1" dirty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16: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S ← R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17: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Enqueue 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R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into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L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18: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if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Quality(S)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&gt;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Quality(Best)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then</a:t>
            </a:r>
            <a:endParaRPr lang="es-CO" sz="1400" dirty="0" smtClean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19: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Best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← S</a:t>
            </a:r>
            <a:endParaRPr lang="es-CO" sz="1400" dirty="0" smtClean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20: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until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Best is the ideal solution or we have run out of time</a:t>
            </a:r>
            <a:endParaRPr lang="es-CO" sz="1400" b="1" dirty="0" smtClean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21: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return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Best</a:t>
            </a:r>
          </a:p>
        </p:txBody>
      </p:sp>
      <p:graphicFrame>
        <p:nvGraphicFramePr>
          <p:cNvPr id="43" name="42 Gráfico"/>
          <p:cNvGraphicFramePr/>
          <p:nvPr>
            <p:extLst>
              <p:ext uri="{D42A27DB-BD31-4B8C-83A1-F6EECF244321}">
                <p14:modId xmlns:p14="http://schemas.microsoft.com/office/powerpoint/2010/main" val="3182238072"/>
              </p:ext>
            </p:extLst>
          </p:nvPr>
        </p:nvGraphicFramePr>
        <p:xfrm>
          <a:off x="6712856" y="1715181"/>
          <a:ext cx="3701143" cy="15868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1" t="46441" r="22769" b="21615"/>
          <a:stretch/>
        </p:blipFill>
        <p:spPr bwMode="auto">
          <a:xfrm>
            <a:off x="6712856" y="3746500"/>
            <a:ext cx="2705100" cy="233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326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778"/>
            <a:ext cx="12300559" cy="6999678"/>
          </a:xfrm>
          <a:prstGeom prst="rect">
            <a:avLst/>
          </a:prstGeom>
        </p:spPr>
      </p:pic>
      <p:sp>
        <p:nvSpPr>
          <p:cNvPr id="5" name="1 Título"/>
          <p:cNvSpPr>
            <a:spLocks noGrp="1"/>
          </p:cNvSpPr>
          <p:nvPr>
            <p:ph type="title"/>
          </p:nvPr>
        </p:nvSpPr>
        <p:spPr>
          <a:xfrm>
            <a:off x="957783" y="274638"/>
            <a:ext cx="10969943" cy="1143000"/>
          </a:xfrm>
        </p:spPr>
        <p:txBody>
          <a:bodyPr>
            <a:normAutofit fontScale="90000"/>
          </a:bodyPr>
          <a:lstStyle/>
          <a:p>
            <a:r>
              <a:rPr lang="es-CO" b="1" dirty="0" smtClean="0"/>
              <a:t>Búsqueda </a:t>
            </a:r>
            <a:r>
              <a:rPr lang="es-CO" b="1" dirty="0"/>
              <a:t>Tabú (Tabú </a:t>
            </a:r>
            <a:r>
              <a:rPr lang="es-CO" b="1" dirty="0" smtClean="0"/>
              <a:t>Search) – Características modificadas</a:t>
            </a:r>
            <a:endParaRPr lang="es-CO" b="1" dirty="0"/>
          </a:p>
        </p:txBody>
      </p:sp>
      <p:sp>
        <p:nvSpPr>
          <p:cNvPr id="7" name="2 Marcador de contenido"/>
          <p:cNvSpPr>
            <a:spLocks noGrp="1"/>
          </p:cNvSpPr>
          <p:nvPr>
            <p:ph idx="1"/>
          </p:nvPr>
        </p:nvSpPr>
        <p:spPr>
          <a:xfrm>
            <a:off x="899726" y="1257981"/>
            <a:ext cx="10669974" cy="5476648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s-CO" sz="1600" b="1" i="1" dirty="0" smtClean="0">
                <a:latin typeface="Arial" pitchFamily="34" charset="0"/>
                <a:cs typeface="Arial" pitchFamily="34" charset="0"/>
              </a:rPr>
              <a:t>Algorithm </a:t>
            </a:r>
            <a:r>
              <a:rPr lang="es-CO" sz="1600" i="1" dirty="0" smtClean="0">
                <a:latin typeface="Arial" pitchFamily="34" charset="0"/>
                <a:cs typeface="Arial" pitchFamily="34" charset="0"/>
              </a:rPr>
              <a:t>Feature-based</a:t>
            </a:r>
            <a:r>
              <a:rPr lang="es-CO" sz="1600" b="1" i="1" dirty="0">
                <a:latin typeface="Arial" pitchFamily="34" charset="0"/>
                <a:cs typeface="Arial" pitchFamily="34" charset="0"/>
              </a:rPr>
              <a:t> </a:t>
            </a:r>
            <a:r>
              <a:rPr lang="es-CO" sz="1600" i="1" dirty="0" smtClean="0">
                <a:latin typeface="Arial" pitchFamily="34" charset="0"/>
                <a:cs typeface="Arial" pitchFamily="34" charset="0"/>
              </a:rPr>
              <a:t>Tabu Search</a:t>
            </a:r>
          </a:p>
          <a:p>
            <a:pPr marL="0" indent="0">
              <a:spcBef>
                <a:spcPts val="0"/>
              </a:spcBef>
              <a:buNone/>
            </a:pPr>
            <a:endParaRPr lang="es-CO" sz="1400" b="1" i="1" dirty="0" smtClean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l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←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Desired queue length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2: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n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←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number of </a:t>
            </a:r>
            <a:r>
              <a:rPr lang="es-CO" sz="1400" u="sng" dirty="0" smtClean="0">
                <a:latin typeface="Arial" pitchFamily="34" charset="0"/>
                <a:cs typeface="Arial" pitchFamily="34" charset="0"/>
              </a:rPr>
              <a:t>tweaks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desired to sample the gradient</a:t>
            </a:r>
          </a:p>
          <a:p>
            <a:pPr marL="400050" lvl="1" indent="0">
              <a:spcBef>
                <a:spcPts val="0"/>
              </a:spcBef>
              <a:buNone/>
            </a:pPr>
            <a:endParaRPr lang="es-CO" sz="1400" dirty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3: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 S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←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some initial candidate solution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4: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Best ← S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5: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 L ← {} a tabu list of maximun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length l   </a:t>
            </a:r>
            <a:r>
              <a:rPr lang="es-CO" sz="1400" dirty="0" smtClean="0">
                <a:latin typeface="Arial Rounded MT Bold"/>
                <a:cs typeface="Arial" pitchFamily="34" charset="0"/>
              </a:rPr>
              <a:t>»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L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will hold tuples of the form &lt;X,d&gt; where X is a feature and d is a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timestamp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6: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c ← 0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7: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repeat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8: 	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c ← c +1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9: 	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Remove from L all tuples of the form &lt;X,d&gt; where c – d &lt; l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10:	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R ← Tweak( Copy(S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), L)    		</a:t>
            </a:r>
            <a:r>
              <a:rPr lang="es-CO" sz="1400" dirty="0" smtClean="0">
                <a:latin typeface="Arial Rounded MT Bold"/>
                <a:cs typeface="Arial" pitchFamily="34" charset="0"/>
              </a:rPr>
              <a:t>»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Tweak wll not shift to a feature in L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11: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for 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n ← 1 times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do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12: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W ← Tweak( Copy(S), L)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13: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if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(Quality(W)) &gt; Quality(R) 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then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 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14: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	R ← W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15:	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S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← R</a:t>
            </a:r>
            <a:endParaRPr lang="es-CO" sz="1400" b="1" dirty="0" smtClean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16: 	for each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feature X modified by Tweak to produce R from S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do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17:		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L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←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L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∪ {&lt;X,c&gt;}</a:t>
            </a: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18: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if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Quality(S)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&gt;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Quality(Best)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then</a:t>
            </a:r>
            <a:endParaRPr lang="es-CO" sz="1400" dirty="0" smtClean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19: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		Best </a:t>
            </a:r>
            <a:r>
              <a:rPr lang="es-CO" sz="1400" dirty="0">
                <a:latin typeface="Arial" pitchFamily="34" charset="0"/>
                <a:cs typeface="Arial" pitchFamily="34" charset="0"/>
              </a:rPr>
              <a:t>← S</a:t>
            </a:r>
            <a:endParaRPr lang="es-CO" sz="1400" dirty="0" smtClean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20: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until 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Best is the ideal solution or we have run out of time</a:t>
            </a:r>
            <a:endParaRPr lang="es-CO" sz="1400" b="1" dirty="0" smtClean="0">
              <a:latin typeface="Arial" pitchFamily="34" charset="0"/>
              <a:cs typeface="Arial" pitchFamily="34" charset="0"/>
            </a:endParaRPr>
          </a:p>
          <a:p>
            <a:pPr marL="400050" lvl="1" indent="0">
              <a:spcBef>
                <a:spcPts val="0"/>
              </a:spcBef>
              <a:buNone/>
            </a:pP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21: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CO" sz="1400" b="1" dirty="0" smtClean="0">
                <a:latin typeface="Arial" pitchFamily="34" charset="0"/>
                <a:cs typeface="Arial" pitchFamily="34" charset="0"/>
              </a:rPr>
              <a:t>return</a:t>
            </a:r>
            <a:r>
              <a:rPr lang="es-CO" sz="1400" dirty="0" smtClean="0">
                <a:latin typeface="Arial" pitchFamily="34" charset="0"/>
                <a:cs typeface="Arial" pitchFamily="34" charset="0"/>
              </a:rPr>
              <a:t> Best</a:t>
            </a:r>
          </a:p>
        </p:txBody>
      </p:sp>
    </p:spTree>
    <p:extLst>
      <p:ext uri="{BB962C8B-B14F-4D97-AF65-F5344CB8AC3E}">
        <p14:creationId xmlns:p14="http://schemas.microsoft.com/office/powerpoint/2010/main" val="279125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778"/>
            <a:ext cx="12300559" cy="6999678"/>
          </a:xfrm>
          <a:prstGeom prst="rect">
            <a:avLst/>
          </a:prstGeom>
        </p:spPr>
      </p:pic>
      <p:sp>
        <p:nvSpPr>
          <p:cNvPr id="7" name="1 Título"/>
          <p:cNvSpPr>
            <a:spLocks noGrp="1"/>
          </p:cNvSpPr>
          <p:nvPr>
            <p:ph type="title"/>
          </p:nvPr>
        </p:nvSpPr>
        <p:spPr>
          <a:xfrm>
            <a:off x="957783" y="274638"/>
            <a:ext cx="10969943" cy="1143000"/>
          </a:xfrm>
        </p:spPr>
        <p:txBody>
          <a:bodyPr>
            <a:normAutofit/>
          </a:bodyPr>
          <a:lstStyle/>
          <a:p>
            <a:r>
              <a:rPr lang="es-CO" b="1" dirty="0" smtClean="0"/>
              <a:t>Análisis de resultados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118155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778"/>
            <a:ext cx="12300559" cy="6999678"/>
          </a:xfrm>
          <a:prstGeom prst="rect">
            <a:avLst/>
          </a:prstGeom>
        </p:spPr>
      </p:pic>
      <p:sp>
        <p:nvSpPr>
          <p:cNvPr id="5" name="1 Título"/>
          <p:cNvSpPr>
            <a:spLocks noGrp="1"/>
          </p:cNvSpPr>
          <p:nvPr>
            <p:ph type="title"/>
          </p:nvPr>
        </p:nvSpPr>
        <p:spPr>
          <a:xfrm>
            <a:off x="957783" y="274638"/>
            <a:ext cx="10969943" cy="1143000"/>
          </a:xfrm>
        </p:spPr>
        <p:txBody>
          <a:bodyPr>
            <a:normAutofit/>
          </a:bodyPr>
          <a:lstStyle/>
          <a:p>
            <a:r>
              <a:rPr lang="es-CO" b="1" dirty="0" smtClean="0"/>
              <a:t>Conclusiones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164846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26"/>
            <a:ext cx="12188825" cy="685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08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173</Words>
  <Application>Microsoft Office PowerPoint</Application>
  <PresentationFormat>Personalizado</PresentationFormat>
  <Paragraphs>79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Tema de Office</vt:lpstr>
      <vt:lpstr>Presentación de PowerPoint</vt:lpstr>
      <vt:lpstr>Problema de la mochila</vt:lpstr>
      <vt:lpstr>Búsqueda Tabú (Tabú Search)</vt:lpstr>
      <vt:lpstr>Búsqueda Tabú (Tabú Search) – Características modificadas</vt:lpstr>
      <vt:lpstr>Análisis de resultados</vt:lpstr>
      <vt:lpstr>Conclusiones</vt:lpstr>
      <vt:lpstr>Presentación de PowerPoint</vt:lpstr>
    </vt:vector>
  </TitlesOfParts>
  <Company>unicauca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lucy alejandra cruz astudillo</dc:creator>
  <cp:lastModifiedBy>dpdaniel</cp:lastModifiedBy>
  <cp:revision>34</cp:revision>
  <dcterms:created xsi:type="dcterms:W3CDTF">2019-01-31T16:13:01Z</dcterms:created>
  <dcterms:modified xsi:type="dcterms:W3CDTF">2020-05-25T16:39:53Z</dcterms:modified>
</cp:coreProperties>
</file>

<file path=docProps/thumbnail.jpeg>
</file>